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7" r:id="rId11"/>
    <p:sldId id="265" r:id="rId12"/>
    <p:sldId id="266" r:id="rId13"/>
    <p:sldId id="26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6" d="100"/>
          <a:sy n="86" d="100"/>
        </p:scale>
        <p:origin x="-1092"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98B3EA8C-FF15-4E0D-BAED-074084BEB748}" type="datetimeFigureOut">
              <a:rPr lang="en-US" smtClean="0"/>
              <a:pPr/>
              <a:t>24-11-2021</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914D74FD-B7DF-445B-ADBE-D06DEA403899}"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8B3EA8C-FF15-4E0D-BAED-074084BEB748}" type="datetimeFigureOut">
              <a:rPr lang="en-US" smtClean="0"/>
              <a:pPr/>
              <a:t>24-11-2021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4D74FD-B7DF-445B-ADBE-D06DEA40389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8B3EA8C-FF15-4E0D-BAED-074084BEB748}" type="datetimeFigureOut">
              <a:rPr lang="en-US" smtClean="0"/>
              <a:pPr/>
              <a:t>24-11-2021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4D74FD-B7DF-445B-ADBE-D06DEA40389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8B3EA8C-FF15-4E0D-BAED-074084BEB748}" type="datetimeFigureOut">
              <a:rPr lang="en-US" smtClean="0"/>
              <a:pPr/>
              <a:t>24-11-2021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4D74FD-B7DF-445B-ADBE-D06DEA40389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98B3EA8C-FF15-4E0D-BAED-074084BEB748}" type="datetimeFigureOut">
              <a:rPr lang="en-US" smtClean="0"/>
              <a:pPr/>
              <a:t>24-11-2021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4D74FD-B7DF-445B-ADBE-D06DEA403899}"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98B3EA8C-FF15-4E0D-BAED-074084BEB748}" type="datetimeFigureOut">
              <a:rPr lang="en-US" smtClean="0"/>
              <a:pPr/>
              <a:t>24-11-2021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14D74FD-B7DF-445B-ADBE-D06DEA40389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98B3EA8C-FF15-4E0D-BAED-074084BEB748}" type="datetimeFigureOut">
              <a:rPr lang="en-US" smtClean="0"/>
              <a:pPr/>
              <a:t>24-11-2021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14D74FD-B7DF-445B-ADBE-D06DEA40389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98B3EA8C-FF15-4E0D-BAED-074084BEB748}" type="datetimeFigureOut">
              <a:rPr lang="en-US" smtClean="0"/>
              <a:pPr/>
              <a:t>24-11-2021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14D74FD-B7DF-445B-ADBE-D06DEA40389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8B3EA8C-FF15-4E0D-BAED-074084BEB748}" type="datetimeFigureOut">
              <a:rPr lang="en-US" smtClean="0"/>
              <a:pPr/>
              <a:t>24-11-2021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14D74FD-B7DF-445B-ADBE-D06DEA40389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98B3EA8C-FF15-4E0D-BAED-074084BEB748}" type="datetimeFigureOut">
              <a:rPr lang="en-US" smtClean="0"/>
              <a:pPr/>
              <a:t>24-11-2021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14D74FD-B7DF-445B-ADBE-D06DEA40389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98B3EA8C-FF15-4E0D-BAED-074084BEB748}" type="datetimeFigureOut">
              <a:rPr lang="en-US" smtClean="0"/>
              <a:pPr/>
              <a:t>24-11-2021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914D74FD-B7DF-445B-ADBE-D06DEA403899}"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98B3EA8C-FF15-4E0D-BAED-074084BEB748}" type="datetimeFigureOut">
              <a:rPr lang="en-US" smtClean="0"/>
              <a:pPr/>
              <a:t>24-11-2021</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914D74FD-B7DF-445B-ADBE-D06DEA403899}"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3714752"/>
            <a:ext cx="8358214" cy="3143248"/>
          </a:xfrm>
        </p:spPr>
        <p:txBody>
          <a:bodyPr>
            <a:noAutofit/>
          </a:bodyPr>
          <a:lstStyle/>
          <a:p>
            <a:pPr algn="ctr"/>
            <a:r>
              <a:rPr lang="en-IN" sz="4400" dirty="0" smtClean="0"/>
              <a:t/>
            </a:r>
            <a:br>
              <a:rPr lang="en-IN" sz="4400" dirty="0" smtClean="0"/>
            </a:br>
            <a:r>
              <a:rPr lang="en-IN" sz="4400" dirty="0" smtClean="0"/>
              <a:t/>
            </a:r>
            <a:br>
              <a:rPr lang="en-IN" sz="4400" dirty="0" smtClean="0"/>
            </a:br>
            <a:r>
              <a:rPr lang="en-IN" sz="4400" dirty="0" smtClean="0"/>
              <a:t/>
            </a:r>
            <a:br>
              <a:rPr lang="en-IN" sz="4400" dirty="0" smtClean="0"/>
            </a:br>
            <a:r>
              <a:rPr lang="en-IN" sz="4400" dirty="0" smtClean="0"/>
              <a:t/>
            </a:r>
            <a:br>
              <a:rPr lang="en-IN" sz="4400" dirty="0" smtClean="0"/>
            </a:br>
            <a:r>
              <a:rPr lang="en-IN" sz="4400" dirty="0" smtClean="0"/>
              <a:t/>
            </a:r>
            <a:br>
              <a:rPr lang="en-IN" sz="4400" dirty="0" smtClean="0"/>
            </a:br>
            <a:r>
              <a:rPr lang="en-IN" sz="4400" dirty="0" smtClean="0"/>
              <a:t/>
            </a:r>
            <a:br>
              <a:rPr lang="en-IN" sz="4400" dirty="0" smtClean="0"/>
            </a:br>
            <a:r>
              <a:rPr lang="en-IN" sz="4400" dirty="0" smtClean="0"/>
              <a:t/>
            </a:r>
            <a:br>
              <a:rPr lang="en-IN" sz="4400" dirty="0" smtClean="0"/>
            </a:br>
            <a:r>
              <a:rPr lang="en-IN" sz="4400" dirty="0" smtClean="0"/>
              <a:t>METABOLIC </a:t>
            </a:r>
            <a:r>
              <a:rPr lang="en-IN" sz="4400" dirty="0" smtClean="0"/>
              <a:t>FUNCTIONS OF THE LIVER</a:t>
            </a:r>
            <a:br>
              <a:rPr lang="en-IN" sz="4400" dirty="0" smtClean="0"/>
            </a:br>
            <a:r>
              <a:rPr lang="en-IN" sz="4400" dirty="0" smtClean="0"/>
              <a:t/>
            </a:r>
            <a:br>
              <a:rPr lang="en-IN" sz="4400" dirty="0" smtClean="0"/>
            </a:br>
            <a:r>
              <a:rPr lang="en-IN" sz="4400" dirty="0" smtClean="0"/>
              <a:t/>
            </a:r>
            <a:br>
              <a:rPr lang="en-IN" sz="4400" dirty="0" smtClean="0"/>
            </a:br>
            <a:r>
              <a:rPr lang="en-IN" sz="4400" dirty="0" smtClean="0"/>
              <a:t/>
            </a:r>
            <a:br>
              <a:rPr lang="en-IN" sz="4400" dirty="0" smtClean="0"/>
            </a:br>
            <a:r>
              <a:rPr lang="en-IN" sz="4400" dirty="0" smtClean="0"/>
              <a:t/>
            </a:r>
            <a:br>
              <a:rPr lang="en-IN" sz="4400" dirty="0" smtClean="0"/>
            </a:br>
            <a:r>
              <a:rPr lang="en-IN" sz="4400" smtClean="0"/>
              <a:t>                        </a:t>
            </a:r>
            <a:r>
              <a:rPr lang="en-IN" sz="4400" smtClean="0"/>
              <a:t>  </a:t>
            </a:r>
            <a:r>
              <a:rPr lang="en-IN" sz="2400" dirty="0" smtClean="0"/>
              <a:t>By</a:t>
            </a:r>
            <a:br>
              <a:rPr lang="en-IN" sz="2400" dirty="0" smtClean="0"/>
            </a:br>
            <a:r>
              <a:rPr lang="en-IN" sz="2400" dirty="0" smtClean="0"/>
              <a:t>                                                Dr.Mahadevi A.L</a:t>
            </a:r>
            <a:br>
              <a:rPr lang="en-IN" sz="2400" dirty="0" smtClean="0"/>
            </a:br>
            <a:r>
              <a:rPr lang="en-IN" sz="2400" dirty="0" smtClean="0"/>
              <a:t>                                                Assistant professor </a:t>
            </a:r>
            <a:br>
              <a:rPr lang="en-IN" sz="2400" dirty="0" smtClean="0"/>
            </a:br>
            <a:r>
              <a:rPr lang="en-IN" sz="2400" dirty="0" smtClean="0"/>
              <a:t>                                               Dept of Paediatrics</a:t>
            </a:r>
            <a:br>
              <a:rPr lang="en-IN" sz="2400" dirty="0" smtClean="0"/>
            </a:br>
            <a:r>
              <a:rPr lang="en-IN" sz="2400" dirty="0" smtClean="0"/>
              <a:t>                                               16-08-2021</a:t>
            </a:r>
            <a:endParaRPr lang="en-US" sz="24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r>
              <a:rPr lang="en-US" dirty="0" smtClean="0"/>
              <a:t>The amino group can be added to </a:t>
            </a:r>
            <a:r>
              <a:rPr lang="en-US" b="1" dirty="0" smtClean="0"/>
              <a:t>alpha-</a:t>
            </a:r>
            <a:r>
              <a:rPr lang="en-US" b="1" dirty="0" err="1" smtClean="0"/>
              <a:t>ketoglutarate</a:t>
            </a:r>
            <a:r>
              <a:rPr lang="en-US" dirty="0" smtClean="0"/>
              <a:t> to form glutamate</a:t>
            </a:r>
          </a:p>
          <a:p>
            <a:r>
              <a:rPr lang="en-US" dirty="0" smtClean="0"/>
              <a:t>The amino group can be added to </a:t>
            </a:r>
            <a:r>
              <a:rPr lang="en-US" b="1" dirty="0" err="1" smtClean="0"/>
              <a:t>oxaloacetate</a:t>
            </a:r>
            <a:r>
              <a:rPr lang="en-US" dirty="0" smtClean="0"/>
              <a:t> to form </a:t>
            </a:r>
            <a:r>
              <a:rPr lang="en-US" dirty="0" err="1" smtClean="0"/>
              <a:t>aspartate</a:t>
            </a:r>
            <a:endParaRPr lang="en-US" dirty="0" smtClean="0"/>
          </a:p>
          <a:p>
            <a:r>
              <a:rPr lang="en-US" dirty="0" smtClean="0"/>
              <a:t>The amino group can be removed from an amino acid to produce a </a:t>
            </a:r>
            <a:r>
              <a:rPr lang="en-US" dirty="0" err="1" smtClean="0"/>
              <a:t>ketoacid</a:t>
            </a:r>
            <a:r>
              <a:rPr lang="en-US" dirty="0" smtClean="0"/>
              <a:t> and ammonia, via </a:t>
            </a:r>
            <a:r>
              <a:rPr lang="en-US" b="1" dirty="0" err="1" smtClean="0"/>
              <a:t>deamination</a:t>
            </a:r>
            <a:r>
              <a:rPr lang="en-US" dirty="0" smtClean="0"/>
              <a:t>. This uses high-specificity </a:t>
            </a:r>
            <a:r>
              <a:rPr lang="en-US" dirty="0" err="1" smtClean="0"/>
              <a:t>glutaminase</a:t>
            </a:r>
            <a:r>
              <a:rPr lang="en-US" dirty="0" smtClean="0"/>
              <a:t>, or low-specificity L+D amino-acid </a:t>
            </a:r>
            <a:r>
              <a:rPr lang="en-US" dirty="0" err="1" smtClean="0"/>
              <a:t>oxidase</a:t>
            </a:r>
            <a:r>
              <a:rPr lang="en-US" dirty="0" smtClean="0"/>
              <a:t> enzymes. </a:t>
            </a:r>
          </a:p>
          <a:p>
            <a:r>
              <a:rPr lang="en-US" dirty="0" smtClean="0"/>
              <a:t>The ammonia is then converted to an ammonium ion, which must be removed due to toxicity. </a:t>
            </a:r>
          </a:p>
          <a:p>
            <a:r>
              <a:rPr lang="en-US" dirty="0" smtClean="0"/>
              <a:t>It can be removed via glutamine or the urea cycle.</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92500" lnSpcReduction="20000"/>
          </a:bodyPr>
          <a:lstStyle/>
          <a:p>
            <a:pPr>
              <a:buNone/>
            </a:pPr>
            <a:r>
              <a:rPr lang="en-US" b="1" dirty="0"/>
              <a:t>Ammonia Metabolism</a:t>
            </a:r>
          </a:p>
          <a:p>
            <a:r>
              <a:rPr lang="en-US" dirty="0"/>
              <a:t>Ammonium ions are produced during amino acid degradation and blood concentration is typically low due to their toxicity. </a:t>
            </a:r>
            <a:endParaRPr lang="en-US" dirty="0" smtClean="0"/>
          </a:p>
          <a:p>
            <a:r>
              <a:rPr lang="en-US" dirty="0" smtClean="0"/>
              <a:t>Ammonia </a:t>
            </a:r>
            <a:r>
              <a:rPr lang="en-US" dirty="0"/>
              <a:t>is toxic to cells as it reduces TCA cycle activity, affects neurotransmitter synthesis and creates an alkaline </a:t>
            </a:r>
            <a:r>
              <a:rPr lang="en-US" dirty="0" err="1"/>
              <a:t>pH.</a:t>
            </a:r>
            <a:r>
              <a:rPr lang="en-US" dirty="0"/>
              <a:t> </a:t>
            </a:r>
            <a:endParaRPr lang="en-US" dirty="0" smtClean="0"/>
          </a:p>
          <a:p>
            <a:r>
              <a:rPr lang="en-US" dirty="0" smtClean="0"/>
              <a:t>Detoxification </a:t>
            </a:r>
            <a:r>
              <a:rPr lang="en-US" dirty="0"/>
              <a:t>occurs in two steps, firstly ammonia is used to </a:t>
            </a:r>
            <a:r>
              <a:rPr lang="en-US" dirty="0" err="1"/>
              <a:t>synthesise</a:t>
            </a:r>
            <a:r>
              <a:rPr lang="en-US" dirty="0"/>
              <a:t> </a:t>
            </a:r>
            <a:r>
              <a:rPr lang="en-US" b="1" dirty="0"/>
              <a:t>glutamine</a:t>
            </a:r>
            <a:r>
              <a:rPr lang="en-US" dirty="0"/>
              <a:t> when combined with glutamate. </a:t>
            </a:r>
            <a:endParaRPr lang="en-US" dirty="0" smtClean="0"/>
          </a:p>
          <a:p>
            <a:r>
              <a:rPr lang="en-US" dirty="0" smtClean="0"/>
              <a:t>Glutamine </a:t>
            </a:r>
            <a:r>
              <a:rPr lang="en-US" dirty="0"/>
              <a:t>can then be used to </a:t>
            </a:r>
            <a:r>
              <a:rPr lang="en-US" dirty="0" err="1"/>
              <a:t>synthesise</a:t>
            </a:r>
            <a:r>
              <a:rPr lang="en-US" dirty="0"/>
              <a:t> nitrogen compounds such as </a:t>
            </a:r>
            <a:r>
              <a:rPr lang="en-US" dirty="0" err="1"/>
              <a:t>purines</a:t>
            </a:r>
            <a:r>
              <a:rPr lang="en-US" dirty="0"/>
              <a:t> and </a:t>
            </a:r>
            <a:r>
              <a:rPr lang="en-US" dirty="0" err="1"/>
              <a:t>pyramidines</a:t>
            </a:r>
            <a:r>
              <a:rPr lang="en-US" dirty="0"/>
              <a:t>.</a:t>
            </a:r>
          </a:p>
          <a:p>
            <a:r>
              <a:rPr lang="en-US" dirty="0"/>
              <a:t>It is either then transported to the </a:t>
            </a:r>
            <a:r>
              <a:rPr lang="en-US" b="1" dirty="0"/>
              <a:t>kidney,</a:t>
            </a:r>
            <a:r>
              <a:rPr lang="en-US" dirty="0"/>
              <a:t> where the ammonia is directly excreted, or to the liver where it is used to make urea. </a:t>
            </a:r>
            <a:endParaRPr lang="en-US" dirty="0" smtClean="0"/>
          </a:p>
          <a:p>
            <a:r>
              <a:rPr lang="en-US" dirty="0" smtClean="0"/>
              <a:t>The </a:t>
            </a:r>
            <a:r>
              <a:rPr lang="en-US" dirty="0"/>
              <a:t>urea can then also be transported to the kidneys where the ammonia can be directly excreted in urine.</a:t>
            </a:r>
          </a:p>
          <a:p>
            <a:pPr latinLnBrk="1">
              <a:buNone/>
            </a:pPr>
            <a:endParaRPr lang="en-US" dirty="0"/>
          </a:p>
          <a:p>
            <a:pPr>
              <a:buNone/>
            </a:pP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4282" y="0"/>
            <a:ext cx="8643998" cy="6572272"/>
          </a:xfrm>
        </p:spPr>
        <p:txBody>
          <a:bodyPr>
            <a:normAutofit lnSpcReduction="10000"/>
          </a:bodyPr>
          <a:lstStyle/>
          <a:p>
            <a:endParaRPr lang="en-US" dirty="0"/>
          </a:p>
          <a:p>
            <a:pPr>
              <a:buNone/>
            </a:pPr>
            <a:r>
              <a:rPr lang="en-US" b="1" dirty="0" smtClean="0"/>
              <a:t>Vitamin </a:t>
            </a:r>
            <a:r>
              <a:rPr lang="en-US" b="1" dirty="0"/>
              <a:t>Metabolism</a:t>
            </a:r>
          </a:p>
          <a:p>
            <a:r>
              <a:rPr lang="en-US" dirty="0" smtClean="0"/>
              <a:t>The liver is important in the metabolic activation of Vitamin D. It is carried to the liver in the blood where it is first converted to the </a:t>
            </a:r>
            <a:r>
              <a:rPr lang="en-US" dirty="0" err="1" smtClean="0"/>
              <a:t>prohormone</a:t>
            </a:r>
            <a:r>
              <a:rPr lang="en-US" dirty="0" smtClean="0"/>
              <a:t> </a:t>
            </a:r>
            <a:r>
              <a:rPr lang="en-US" b="1" dirty="0" err="1" smtClean="0"/>
              <a:t>calcifediol</a:t>
            </a:r>
            <a:r>
              <a:rPr lang="en-US" dirty="0" smtClean="0"/>
              <a:t> via hydroxylation. This </a:t>
            </a:r>
            <a:r>
              <a:rPr lang="en-US" dirty="0" err="1" smtClean="0"/>
              <a:t>calcifediol</a:t>
            </a:r>
            <a:r>
              <a:rPr lang="en-US" dirty="0" smtClean="0"/>
              <a:t> is then transported to the kidneys where it is converted into </a:t>
            </a:r>
            <a:r>
              <a:rPr lang="en-US" dirty="0" err="1" smtClean="0"/>
              <a:t>calcitriol</a:t>
            </a:r>
            <a:r>
              <a:rPr lang="en-US" dirty="0" smtClean="0"/>
              <a:t>, the biologically active form of Vitamin D.</a:t>
            </a:r>
          </a:p>
          <a:p>
            <a:r>
              <a:rPr lang="en-US" dirty="0" smtClean="0"/>
              <a:t>The conversion of </a:t>
            </a:r>
            <a:r>
              <a:rPr lang="en-US" dirty="0" err="1" smtClean="0"/>
              <a:t>calcifediol</a:t>
            </a:r>
            <a:r>
              <a:rPr lang="en-US" dirty="0" smtClean="0"/>
              <a:t> to </a:t>
            </a:r>
            <a:r>
              <a:rPr lang="en-US" dirty="0" err="1" smtClean="0"/>
              <a:t>calcitriol</a:t>
            </a:r>
            <a:r>
              <a:rPr lang="en-US" dirty="0" smtClean="0"/>
              <a:t> is </a:t>
            </a:r>
            <a:r>
              <a:rPr lang="en-US" dirty="0" err="1" smtClean="0"/>
              <a:t>catalysed</a:t>
            </a:r>
            <a:r>
              <a:rPr lang="en-US" dirty="0" smtClean="0"/>
              <a:t> by 25-hydroxyvitamin D3 1-alpha-hydroxylase. This conversion is stimulated by </a:t>
            </a:r>
            <a:r>
              <a:rPr lang="en-US" b="1" dirty="0" smtClean="0"/>
              <a:t>parathyroid hormone</a:t>
            </a:r>
            <a:r>
              <a:rPr lang="en-US" dirty="0" smtClean="0"/>
              <a:t> and low calcium.</a:t>
            </a:r>
          </a:p>
          <a:p>
            <a:pPr>
              <a:buNone/>
            </a:pPr>
            <a:endParaRPr lang="en-US" b="1" dirty="0"/>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14290"/>
            <a:ext cx="8229600" cy="5911873"/>
          </a:xfrm>
        </p:spPr>
        <p:txBody>
          <a:bodyPr/>
          <a:lstStyle/>
          <a:p>
            <a:pPr>
              <a:buNone/>
            </a:pPr>
            <a:r>
              <a:rPr lang="en-IN" dirty="0" smtClean="0"/>
              <a:t>                              </a:t>
            </a:r>
          </a:p>
          <a:p>
            <a:pPr>
              <a:buNone/>
            </a:pPr>
            <a:endParaRPr lang="en-IN" dirty="0" smtClean="0"/>
          </a:p>
          <a:p>
            <a:pPr>
              <a:buNone/>
            </a:pPr>
            <a:endParaRPr lang="en-IN" dirty="0" smtClean="0"/>
          </a:p>
          <a:p>
            <a:pPr>
              <a:buNone/>
            </a:pPr>
            <a:endParaRPr lang="en-IN" dirty="0" smtClean="0"/>
          </a:p>
          <a:p>
            <a:pPr>
              <a:buNone/>
            </a:pPr>
            <a:r>
              <a:rPr lang="en-IN" dirty="0" smtClean="0"/>
              <a:t>                                  </a:t>
            </a:r>
            <a:r>
              <a:rPr lang="en-IN" sz="4000" b="1" dirty="0" smtClean="0"/>
              <a:t>Thank you</a:t>
            </a:r>
            <a:endParaRPr lang="en-US" sz="4000" b="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28670"/>
            <a:ext cx="8229600" cy="5429288"/>
          </a:xfrm>
        </p:spPr>
        <p:txBody>
          <a:bodyPr/>
          <a:lstStyle/>
          <a:p>
            <a:pPr>
              <a:buNone/>
            </a:pPr>
            <a:endParaRPr lang="en-US" dirty="0" smtClean="0"/>
          </a:p>
          <a:p>
            <a:pPr>
              <a:buNone/>
            </a:pPr>
            <a:endParaRPr lang="en-US" dirty="0" smtClean="0"/>
          </a:p>
          <a:p>
            <a:pPr>
              <a:buNone/>
            </a:pPr>
            <a:r>
              <a:rPr lang="en-US" dirty="0" smtClean="0"/>
              <a:t>The </a:t>
            </a:r>
            <a:r>
              <a:rPr lang="en-US" dirty="0"/>
              <a:t>liver is the second largest organ in the body and has a variety of important functions relating to metabolism and detoxification.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pPr>
              <a:buNone/>
            </a:pPr>
            <a:r>
              <a:rPr lang="en-US" b="1" dirty="0" smtClean="0"/>
              <a:t>Carbohydrate </a:t>
            </a:r>
            <a:r>
              <a:rPr lang="en-US" b="1" dirty="0"/>
              <a:t>Metabolism </a:t>
            </a:r>
          </a:p>
          <a:p>
            <a:r>
              <a:rPr lang="en-US" dirty="0" smtClean="0"/>
              <a:t>The liver plays a central role in maintaining blood glucose levels. </a:t>
            </a:r>
          </a:p>
          <a:p>
            <a:r>
              <a:rPr lang="en-US" dirty="0" smtClean="0"/>
              <a:t>Following consumption of food, excess glucose can be stored within the liver as glycogen. This is stimulated by insulin release. Around </a:t>
            </a:r>
            <a:r>
              <a:rPr lang="en-US" b="1" dirty="0" smtClean="0"/>
              <a:t>100g</a:t>
            </a:r>
            <a:r>
              <a:rPr lang="en-US" dirty="0" smtClean="0"/>
              <a:t> of glycogen is stored in the liver (300g is stored in skeletal muscle). This glycogen can then be degraded to release glucose in times of exercise (skeletal muscle stores) or fasting (liver stores). </a:t>
            </a:r>
          </a:p>
          <a:p>
            <a:r>
              <a:rPr lang="en-US" dirty="0" smtClean="0"/>
              <a:t>It is important to note that it is not a direct reversal of synthesis. </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pPr>
              <a:buNone/>
            </a:pPr>
            <a:r>
              <a:rPr lang="en-US" dirty="0" smtClean="0"/>
              <a:t>The steps of </a:t>
            </a:r>
            <a:r>
              <a:rPr lang="en-US" dirty="0" err="1" smtClean="0"/>
              <a:t>glycogenolysis</a:t>
            </a:r>
            <a:r>
              <a:rPr lang="en-US" dirty="0" smtClean="0"/>
              <a:t> are as follows:</a:t>
            </a:r>
          </a:p>
          <a:p>
            <a:r>
              <a:rPr lang="en-US" dirty="0" smtClean="0"/>
              <a:t>One </a:t>
            </a:r>
            <a:r>
              <a:rPr lang="en-US" dirty="0"/>
              <a:t>residue of glycogen is removed and converted to </a:t>
            </a:r>
            <a:r>
              <a:rPr lang="en-US" b="1" dirty="0"/>
              <a:t>glucose-1-P</a:t>
            </a:r>
            <a:r>
              <a:rPr lang="en-US" dirty="0"/>
              <a:t> by glycogen </a:t>
            </a:r>
            <a:r>
              <a:rPr lang="en-US" dirty="0" err="1"/>
              <a:t>phosphorylase</a:t>
            </a:r>
            <a:r>
              <a:rPr lang="en-US" dirty="0"/>
              <a:t> or de-branching enzyme</a:t>
            </a:r>
          </a:p>
          <a:p>
            <a:r>
              <a:rPr lang="en-US" dirty="0"/>
              <a:t>Glucose-1-P is converted to </a:t>
            </a:r>
            <a:r>
              <a:rPr lang="en-US" b="1" dirty="0"/>
              <a:t>Glucose-6-P</a:t>
            </a:r>
            <a:r>
              <a:rPr lang="en-US" dirty="0"/>
              <a:t> by </a:t>
            </a:r>
            <a:r>
              <a:rPr lang="en-US" dirty="0" err="1"/>
              <a:t>phosphoglucomutase</a:t>
            </a:r>
            <a:endParaRPr lang="en-US" dirty="0"/>
          </a:p>
          <a:p>
            <a:r>
              <a:rPr lang="en-US" dirty="0"/>
              <a:t>Glucose-6-P is then converted to </a:t>
            </a:r>
            <a:r>
              <a:rPr lang="en-US" b="1" dirty="0"/>
              <a:t>Glucose</a:t>
            </a:r>
            <a:r>
              <a:rPr lang="en-US" dirty="0"/>
              <a:t> by glucose-6-phosphatase</a:t>
            </a:r>
          </a:p>
          <a:p>
            <a:r>
              <a:rPr lang="en-US" dirty="0"/>
              <a:t>This glucose then enters the bloodstream to be used throughout the body</a:t>
            </a:r>
          </a:p>
          <a:p>
            <a:r>
              <a:rPr lang="en-US" dirty="0"/>
              <a:t>The liver can convert amino acids, lactate, </a:t>
            </a:r>
            <a:r>
              <a:rPr lang="en-US" dirty="0" err="1"/>
              <a:t>pyruvate</a:t>
            </a:r>
            <a:r>
              <a:rPr lang="en-US" dirty="0"/>
              <a:t> and glycerol into glucose too, via </a:t>
            </a:r>
            <a:r>
              <a:rPr lang="en-US" b="1" dirty="0" err="1"/>
              <a:t>gluconeogenesis</a:t>
            </a:r>
            <a:r>
              <a:rPr lang="en-US" dirty="0"/>
              <a:t>. </a:t>
            </a:r>
            <a:endParaRPr lang="en-US" dirty="0" smtClean="0"/>
          </a:p>
          <a:p>
            <a:r>
              <a:rPr lang="en-US" dirty="0" err="1" smtClean="0"/>
              <a:t>Gluconeogenesis</a:t>
            </a:r>
            <a:r>
              <a:rPr lang="en-US" dirty="0" smtClean="0"/>
              <a:t> </a:t>
            </a:r>
            <a:r>
              <a:rPr lang="en-US" dirty="0"/>
              <a:t>is stimulated by </a:t>
            </a:r>
            <a:r>
              <a:rPr lang="en-US" dirty="0" err="1"/>
              <a:t>cortisol</a:t>
            </a:r>
            <a:r>
              <a:rPr lang="en-US" dirty="0"/>
              <a:t> and glucagon, and inhibited by insulin.</a:t>
            </a:r>
          </a:p>
          <a:p>
            <a:pPr>
              <a:buNone/>
            </a:pP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pPr>
              <a:buNone/>
            </a:pPr>
            <a:r>
              <a:rPr lang="en-US" b="1" dirty="0"/>
              <a:t>Lipid Metabolism</a:t>
            </a:r>
          </a:p>
          <a:p>
            <a:r>
              <a:rPr lang="en-US" b="1" dirty="0" err="1"/>
              <a:t>Lipogenesis</a:t>
            </a:r>
            <a:endParaRPr lang="en-US" b="1" dirty="0"/>
          </a:p>
          <a:p>
            <a:r>
              <a:rPr lang="en-US" dirty="0"/>
              <a:t>Fatty acids are </a:t>
            </a:r>
            <a:r>
              <a:rPr lang="en-US" dirty="0" err="1"/>
              <a:t>synthesised</a:t>
            </a:r>
            <a:r>
              <a:rPr lang="en-US" dirty="0"/>
              <a:t> within the cytoplasm of </a:t>
            </a:r>
            <a:r>
              <a:rPr lang="en-US" dirty="0" err="1"/>
              <a:t>hepatocytes</a:t>
            </a:r>
            <a:r>
              <a:rPr lang="en-US" dirty="0"/>
              <a:t> from Acetyl-</a:t>
            </a:r>
            <a:r>
              <a:rPr lang="en-US" dirty="0" err="1"/>
              <a:t>CoA</a:t>
            </a:r>
            <a:r>
              <a:rPr lang="en-US" dirty="0"/>
              <a:t>. The reaction requires ATP and NADPH. </a:t>
            </a:r>
            <a:endParaRPr lang="en-US" dirty="0" smtClean="0"/>
          </a:p>
          <a:p>
            <a:r>
              <a:rPr lang="en-US" dirty="0" smtClean="0"/>
              <a:t>Firstly</a:t>
            </a:r>
            <a:r>
              <a:rPr lang="en-US" dirty="0"/>
              <a:t>, Acetyl-</a:t>
            </a:r>
            <a:r>
              <a:rPr lang="en-US" dirty="0" err="1"/>
              <a:t>CoA</a:t>
            </a:r>
            <a:r>
              <a:rPr lang="en-US" dirty="0"/>
              <a:t> is converted to </a:t>
            </a:r>
            <a:r>
              <a:rPr lang="en-US" b="1" dirty="0" err="1"/>
              <a:t>Malonyl-CoA</a:t>
            </a:r>
            <a:r>
              <a:rPr lang="en-US" dirty="0"/>
              <a:t> by acetyl </a:t>
            </a:r>
            <a:r>
              <a:rPr lang="en-US" dirty="0" err="1"/>
              <a:t>carboxylase</a:t>
            </a:r>
            <a:r>
              <a:rPr lang="en-US" dirty="0"/>
              <a:t>. This step is important in the regulation of </a:t>
            </a:r>
            <a:r>
              <a:rPr lang="en-US" dirty="0" err="1"/>
              <a:t>lipogenesis</a:t>
            </a:r>
            <a:r>
              <a:rPr lang="en-US" dirty="0"/>
              <a:t> as it is </a:t>
            </a:r>
            <a:r>
              <a:rPr lang="en-US" dirty="0" err="1"/>
              <a:t>allosterically</a:t>
            </a:r>
            <a:r>
              <a:rPr lang="en-US" dirty="0"/>
              <a:t> activated by citrate and inhibited by AMP.</a:t>
            </a:r>
          </a:p>
          <a:p>
            <a:r>
              <a:rPr lang="en-US" dirty="0"/>
              <a:t>Fatty acid </a:t>
            </a:r>
            <a:r>
              <a:rPr lang="en-US" dirty="0" err="1"/>
              <a:t>synthase</a:t>
            </a:r>
            <a:r>
              <a:rPr lang="en-US" dirty="0"/>
              <a:t> then adds these 2 carbon molecules (</a:t>
            </a:r>
            <a:r>
              <a:rPr lang="en-US" dirty="0" err="1"/>
              <a:t>malonyl-CoA</a:t>
            </a:r>
            <a:r>
              <a:rPr lang="en-US" dirty="0"/>
              <a:t>) to a growing fatty acid. This fatty acid is then linked to a </a:t>
            </a:r>
            <a:r>
              <a:rPr lang="en-US" b="1" dirty="0"/>
              <a:t>carrier protein.</a:t>
            </a:r>
            <a:r>
              <a:rPr lang="en-US" dirty="0"/>
              <a:t> </a:t>
            </a:r>
            <a:endParaRPr lang="en-US" dirty="0" smtClean="0"/>
          </a:p>
          <a:p>
            <a:r>
              <a:rPr lang="en-US" dirty="0" err="1" smtClean="0"/>
              <a:t>Lipogenesis</a:t>
            </a:r>
            <a:r>
              <a:rPr lang="en-US" dirty="0" smtClean="0"/>
              <a:t> </a:t>
            </a:r>
            <a:r>
              <a:rPr lang="en-US" dirty="0"/>
              <a:t>is stimulated by the presence of insulin and inhibited by glucagon and adrenaline.</a:t>
            </a:r>
          </a:p>
          <a:p>
            <a:pPr>
              <a:buNone/>
            </a:pP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2" descr="https://teachmephysiology.com/wp-content/uploads/2017/03/lipid-metabolism-1004x1024.jpg"/>
          <p:cNvPicPr>
            <a:picLocks noChangeAspect="1" noChangeArrowheads="1"/>
          </p:cNvPicPr>
          <p:nvPr/>
        </p:nvPicPr>
        <p:blipFill>
          <a:blip r:embed="rId2"/>
          <a:srcRect/>
          <a:stretch>
            <a:fillRect/>
          </a:stretch>
        </p:blipFill>
        <p:spPr bwMode="auto">
          <a:xfrm>
            <a:off x="155575" y="0"/>
            <a:ext cx="8274077" cy="6143644"/>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pPr>
              <a:buNone/>
            </a:pPr>
            <a:r>
              <a:rPr lang="en-US" b="1" dirty="0" err="1"/>
              <a:t>Lipolysis</a:t>
            </a:r>
            <a:endParaRPr lang="en-US" b="1" dirty="0"/>
          </a:p>
          <a:p>
            <a:r>
              <a:rPr lang="en-US" dirty="0"/>
              <a:t>During fasting or stress, fatty acids can be activated in the liver to undergo </a:t>
            </a:r>
            <a:r>
              <a:rPr lang="en-US" b="1" dirty="0"/>
              <a:t>B-oxidation</a:t>
            </a:r>
            <a:r>
              <a:rPr lang="en-US" dirty="0"/>
              <a:t>. This occurs in the mitochondria and produces acetyl-</a:t>
            </a:r>
            <a:r>
              <a:rPr lang="en-US" dirty="0" err="1"/>
              <a:t>CoA</a:t>
            </a:r>
            <a:r>
              <a:rPr lang="en-US" dirty="0"/>
              <a:t> which can either enter the TCA cycle or be used to produce </a:t>
            </a:r>
            <a:r>
              <a:rPr lang="en-US" dirty="0" err="1"/>
              <a:t>ketone</a:t>
            </a:r>
            <a:r>
              <a:rPr lang="en-US" dirty="0"/>
              <a:t> bodies.</a:t>
            </a:r>
          </a:p>
          <a:p>
            <a:r>
              <a:rPr lang="en-US" dirty="0"/>
              <a:t>The long chains of fatty acids are broken down into a series of 2 carbon </a:t>
            </a:r>
            <a:r>
              <a:rPr lang="en-US" b="1" dirty="0"/>
              <a:t>acetate</a:t>
            </a:r>
            <a:r>
              <a:rPr lang="en-US" dirty="0"/>
              <a:t> units, which are then combined with co-enzyme A to form acetyl-</a:t>
            </a:r>
            <a:r>
              <a:rPr lang="en-US" dirty="0" err="1"/>
              <a:t>CoA</a:t>
            </a:r>
            <a:r>
              <a:rPr lang="en-US" dirty="0"/>
              <a:t>. This acetyl-</a:t>
            </a:r>
            <a:r>
              <a:rPr lang="en-US" dirty="0" err="1"/>
              <a:t>CoA</a:t>
            </a:r>
            <a:r>
              <a:rPr lang="en-US" dirty="0"/>
              <a:t> can then be combined with </a:t>
            </a:r>
            <a:r>
              <a:rPr lang="en-US" dirty="0" err="1"/>
              <a:t>oxaloacetate</a:t>
            </a:r>
            <a:r>
              <a:rPr lang="en-US" dirty="0"/>
              <a:t> to form citrate for the beginning of the TCA cycle.</a:t>
            </a:r>
          </a:p>
          <a:p>
            <a:r>
              <a:rPr lang="en-US" b="1" dirty="0"/>
              <a:t>Glucagon</a:t>
            </a:r>
            <a:r>
              <a:rPr lang="en-US" dirty="0"/>
              <a:t> and </a:t>
            </a:r>
            <a:r>
              <a:rPr lang="en-US" b="1" dirty="0"/>
              <a:t>adrenaline stimulate</a:t>
            </a:r>
            <a:r>
              <a:rPr lang="en-US" dirty="0"/>
              <a:t> the process of </a:t>
            </a:r>
            <a:r>
              <a:rPr lang="en-US" dirty="0" err="1"/>
              <a:t>lipolysis</a:t>
            </a:r>
            <a:r>
              <a:rPr lang="en-US" dirty="0"/>
              <a:t> whereas it is inhibited by insulin.</a:t>
            </a:r>
          </a:p>
          <a:p>
            <a:pPr>
              <a:buNone/>
            </a:pP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endParaRPr lang="en-US" dirty="0"/>
          </a:p>
          <a:p>
            <a:pPr>
              <a:buNone/>
            </a:pPr>
            <a:r>
              <a:rPr lang="en-US" b="1" dirty="0" smtClean="0"/>
              <a:t>Protein </a:t>
            </a:r>
            <a:r>
              <a:rPr lang="en-US" b="1" dirty="0"/>
              <a:t>Metabolism</a:t>
            </a:r>
          </a:p>
          <a:p>
            <a:r>
              <a:rPr lang="en-US" b="1" dirty="0"/>
              <a:t>Protein Synthesis</a:t>
            </a:r>
          </a:p>
          <a:p>
            <a:r>
              <a:rPr lang="en-US" dirty="0" smtClean="0"/>
              <a:t>Proteins can be </a:t>
            </a:r>
            <a:r>
              <a:rPr lang="en-US" b="1" dirty="0" err="1" smtClean="0"/>
              <a:t>synthesised</a:t>
            </a:r>
            <a:r>
              <a:rPr lang="en-US" dirty="0" smtClean="0"/>
              <a:t> in the liver using amino acids consumed in the diet.</a:t>
            </a:r>
          </a:p>
          <a:p>
            <a:r>
              <a:rPr lang="en-US" dirty="0" smtClean="0"/>
              <a:t> Protein synthesis is stimulated by insulin and growth hormone. </a:t>
            </a:r>
          </a:p>
          <a:p>
            <a:pPr>
              <a:buNone/>
            </a:pPr>
            <a:r>
              <a:rPr lang="en-US" dirty="0" smtClean="0"/>
              <a:t>The following are </a:t>
            </a:r>
            <a:r>
              <a:rPr lang="en-US" dirty="0" err="1" smtClean="0"/>
              <a:t>synthesised</a:t>
            </a:r>
            <a:r>
              <a:rPr lang="en-US" dirty="0" smtClean="0"/>
              <a:t> within the liver:</a:t>
            </a:r>
          </a:p>
          <a:p>
            <a:r>
              <a:rPr lang="en-US" b="1" dirty="0" smtClean="0"/>
              <a:t>Albumin</a:t>
            </a:r>
            <a:endParaRPr lang="en-US" dirty="0" smtClean="0"/>
          </a:p>
          <a:p>
            <a:r>
              <a:rPr lang="en-US" b="1" dirty="0" smtClean="0"/>
              <a:t>CRP (an infection marker)</a:t>
            </a:r>
            <a:endParaRPr lang="en-US" dirty="0" smtClean="0"/>
          </a:p>
          <a:p>
            <a:r>
              <a:rPr lang="en-US" dirty="0" smtClean="0"/>
              <a:t>Blood </a:t>
            </a:r>
            <a:r>
              <a:rPr lang="en-US" b="1" dirty="0" smtClean="0"/>
              <a:t>clotting</a:t>
            </a:r>
            <a:r>
              <a:rPr lang="en-US" dirty="0" smtClean="0"/>
              <a:t> factors – Factors </a:t>
            </a:r>
            <a:r>
              <a:rPr lang="en-US" b="1" dirty="0" smtClean="0"/>
              <a:t>II, VII, IX and X</a:t>
            </a:r>
            <a:r>
              <a:rPr lang="en-US" dirty="0" smtClean="0"/>
              <a:t> are </a:t>
            </a:r>
            <a:r>
              <a:rPr lang="en-US" b="1" i="1" dirty="0" smtClean="0"/>
              <a:t>Vitamin K dependent</a:t>
            </a:r>
            <a:endParaRPr lang="en-US" dirty="0" smtClean="0"/>
          </a:p>
          <a:p>
            <a:r>
              <a:rPr lang="en-US" b="1" dirty="0" err="1" smtClean="0"/>
              <a:t>Thrombopoietin</a:t>
            </a:r>
            <a:endParaRPr lang="en-US" dirty="0" smtClean="0"/>
          </a:p>
          <a:p>
            <a:r>
              <a:rPr lang="en-US" b="1" dirty="0" err="1" smtClean="0"/>
              <a:t>Angiotensinogen</a:t>
            </a:r>
            <a:endParaRPr lang="en-US" dirty="0" smtClean="0"/>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pPr>
              <a:buNone/>
            </a:pPr>
            <a:r>
              <a:rPr lang="en-US" b="1" dirty="0"/>
              <a:t>Protein Catabolism</a:t>
            </a:r>
          </a:p>
          <a:p>
            <a:r>
              <a:rPr lang="en-US" dirty="0"/>
              <a:t>The liver has an important role in the catabolism of excess amino acids consumed in the diet (</a:t>
            </a:r>
            <a:r>
              <a:rPr lang="en-US" dirty="0" err="1"/>
              <a:t>i.e</a:t>
            </a:r>
            <a:r>
              <a:rPr lang="en-US" dirty="0"/>
              <a:t> amino acids which are not needed for the synthesis of proteins or nitrogen-compounds). </a:t>
            </a:r>
            <a:endParaRPr lang="en-US" dirty="0" smtClean="0"/>
          </a:p>
          <a:p>
            <a:r>
              <a:rPr lang="en-US" dirty="0" smtClean="0"/>
              <a:t>They </a:t>
            </a:r>
            <a:r>
              <a:rPr lang="en-US" dirty="0"/>
              <a:t>are </a:t>
            </a:r>
            <a:r>
              <a:rPr lang="en-US" dirty="0" err="1"/>
              <a:t>metabolised</a:t>
            </a:r>
            <a:r>
              <a:rPr lang="en-US" dirty="0"/>
              <a:t> in the liver but the amino group is potentially toxic and must be removed</a:t>
            </a:r>
            <a:r>
              <a:rPr lang="en-US" dirty="0" smtClean="0"/>
              <a:t>.</a:t>
            </a:r>
          </a:p>
          <a:p>
            <a:r>
              <a:rPr lang="en-US" dirty="0" smtClean="0"/>
              <a:t> </a:t>
            </a:r>
            <a:r>
              <a:rPr lang="en-US" dirty="0"/>
              <a:t>One option is </a:t>
            </a:r>
            <a:r>
              <a:rPr lang="en-US" b="1" dirty="0" err="1"/>
              <a:t>transamination</a:t>
            </a:r>
            <a:r>
              <a:rPr lang="en-US" b="1" dirty="0"/>
              <a:t>,</a:t>
            </a:r>
            <a:r>
              <a:rPr lang="en-US" dirty="0"/>
              <a:t> where the amino group can be transferred to </a:t>
            </a:r>
            <a:r>
              <a:rPr lang="en-US" dirty="0" err="1"/>
              <a:t>ketoacids</a:t>
            </a:r>
            <a:r>
              <a:rPr lang="en-US" dirty="0"/>
              <a:t> through the actions of </a:t>
            </a:r>
            <a:r>
              <a:rPr lang="en-US" dirty="0" err="1"/>
              <a:t>alanine</a:t>
            </a:r>
            <a:r>
              <a:rPr lang="en-US" dirty="0"/>
              <a:t> </a:t>
            </a:r>
            <a:r>
              <a:rPr lang="en-US" dirty="0" err="1"/>
              <a:t>aminotransferase</a:t>
            </a:r>
            <a:r>
              <a:rPr lang="en-US" dirty="0"/>
              <a:t> (ALT) and </a:t>
            </a:r>
            <a:r>
              <a:rPr lang="en-US" dirty="0" err="1"/>
              <a:t>aspartate</a:t>
            </a:r>
            <a:r>
              <a:rPr lang="en-US" dirty="0"/>
              <a:t> </a:t>
            </a:r>
            <a:r>
              <a:rPr lang="en-US" dirty="0" err="1"/>
              <a:t>aminotransferase</a:t>
            </a:r>
            <a:r>
              <a:rPr lang="en-US" dirty="0"/>
              <a:t> (AST</a:t>
            </a:r>
            <a:r>
              <a:rPr lang="en-US" dirty="0" smtClean="0"/>
              <a:t>)</a:t>
            </a:r>
            <a:endParaRPr lang="en-US" dirty="0"/>
          </a:p>
          <a:p>
            <a:endParaRPr lang="en-US" dirty="0"/>
          </a:p>
          <a:p>
            <a:pPr>
              <a:buNone/>
            </a:pP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197</TotalTime>
  <Words>199</Words>
  <Application>Microsoft Office PowerPoint</Application>
  <PresentationFormat>On-screen Show (4:3)</PresentationFormat>
  <Paragraphs>61</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Flow</vt:lpstr>
      <vt:lpstr>       METABOLIC FUNCTIONS OF THE LIVER                               By                                                 Dr.Mahadevi A.L                                                 Assistant professor                                                 Dept of Paediatrics                                                16-08-2021</vt:lpstr>
      <vt:lpstr>Slide 2</vt:lpstr>
      <vt:lpstr>Slide 3</vt:lpstr>
      <vt:lpstr>Slide 4</vt:lpstr>
      <vt:lpstr>Slide 5</vt:lpstr>
      <vt:lpstr>Slide 6</vt:lpstr>
      <vt:lpstr>Slide 7</vt:lpstr>
      <vt:lpstr>Slide 8</vt:lpstr>
      <vt:lpstr>Slide 9</vt:lpstr>
      <vt:lpstr>Slide 10</vt:lpstr>
      <vt:lpstr>Slide 11</vt:lpstr>
      <vt:lpstr>Slide 12</vt:lpstr>
      <vt:lpstr>Slide 13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METABOLIC FUNCTIONS OF THE LIVER</dc:title>
  <dc:creator>ELCOT</dc:creator>
  <cp:lastModifiedBy>New</cp:lastModifiedBy>
  <cp:revision>9</cp:revision>
  <dcterms:created xsi:type="dcterms:W3CDTF">2021-08-10T09:59:19Z</dcterms:created>
  <dcterms:modified xsi:type="dcterms:W3CDTF">2021-11-24T05:10:56Z</dcterms:modified>
</cp:coreProperties>
</file>